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6" r:id="rId11"/>
    <p:sldId id="265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1C0"/>
    <a:srgbClr val="FDFAE7"/>
    <a:srgbClr val="F3E385"/>
    <a:srgbClr val="765324"/>
    <a:srgbClr val="EFDA5B"/>
    <a:srgbClr val="E6E6E6"/>
    <a:srgbClr val="B37E37"/>
    <a:srgbClr val="C18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6362" autoAdjust="0"/>
  </p:normalViewPr>
  <p:slideViewPr>
    <p:cSldViewPr snapToGrid="0">
      <p:cViewPr varScale="1">
        <p:scale>
          <a:sx n="47" d="100"/>
          <a:sy n="47" d="100"/>
        </p:scale>
        <p:origin x="42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14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43B24-9C5B-411A-85C3-5B76D68CD706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259B1-3E0F-4F9E-95EB-15E1175773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29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259B1-3E0F-4F9E-95EB-15E11757737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40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D7679F-E75F-4552-B40D-E70CF3CFB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D86025-6E6E-4517-B93E-7814B61A7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EAC55-5F9D-4EFF-878E-EE4180E3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A5274B-0154-4A4C-82D5-8C2979EF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386F9D-4CE2-41B3-B61D-49686D74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40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EC58B-59CA-4662-9186-AEC3F139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7823A3-3A29-4AA7-81B7-3A471695A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652F5A-4FB7-41C6-989D-481484B4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66F26A-F75C-411C-93A4-8D3EE348E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42FA6F-4044-4456-AAAE-5552F767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63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A2D69F-6D4D-405F-81F4-F32CB0402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94B028-A647-4A1E-8DCB-4B7ABE5BB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3462AA-B84F-43E1-A8F6-4BBB892C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65B122-365C-4FA3-AC7E-7E7C1E94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390814-2124-4A10-AC2A-D939656E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05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6CA9D-F1D2-46F2-806D-25710FAB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57BA03-4DD3-4519-890D-A9D681454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661D40-47DD-4A3D-8E1C-B3AE0089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0E9B0A-3A6A-4327-A1B9-8317929D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49A4DB-7B96-43BF-B2A4-BCECE318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80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AD064-1D1A-41C8-A533-4485C1FD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5B8612-1101-4D1F-B739-267A6E7A7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E4981A-DBE6-454D-89B9-CFDEAC53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955D67-6D76-4F5C-ABF0-14729625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6FA8F1-330B-47E4-879C-EE48EFF0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433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3C059-6F74-49D0-8787-FF90A3A9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7EBD1E-B3BC-48D0-8969-0900822DF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BB1F0-CC51-4B61-A94B-FA209BC72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0F31E0-5D54-4D85-9793-3EC6BFAA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85B7CB-342B-4821-BF8B-702B8F9CF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909DCD-C20E-4DCD-BE57-C246B251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05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8F701-9A64-4DA2-A34A-C23F14CA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D92C72-6947-489D-94A9-63DE1B558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8CD5F8-A689-4B39-B83F-BC5522D13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1FE6E2F-FFE6-4E50-9A21-B5B03CE95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50791A3-11CA-4B69-A7B6-89FDC865C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D853D5-96DE-46F7-89C8-9CB175A0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D4BDAED-AA55-472D-84BA-0364C8EBC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3EA0F7-33E7-4B57-8719-912BDAEC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84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7DDE0-C63D-4651-B8EA-051E3C02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C7C39EB-3927-4A44-A345-B70AE5AE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2571F1E-57FF-45DB-811C-451F7DA9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B2795D-A3AF-4A12-8158-DFC5BBA8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9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CF71D2-AF3A-4A3E-AC17-04E21AB2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6E86470-CAE9-4527-85B1-90C037BC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A41544-315D-4482-86D8-63532A6B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70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7C84A-6809-496E-95F5-C6EF1FEA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369F4C-922A-47D2-B56B-18BD910B8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9C030C4-6757-486A-AB5E-E7A4EE26D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0EAAB0-1A3F-4750-98F8-8C7294D1A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8D1888-6C30-4922-92D6-585EF77E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883F54-62F5-4EC6-AD2B-35015FD1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65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EB571-621D-4A19-A611-A08035A9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17F847D-7735-4EF3-84D6-A770BDC31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2A9765-3315-4AFB-ACA1-D039619F2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283953-E221-4F1F-A2E9-99D4F3D61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F3AE8C-7DE5-448D-86EC-5077380A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162B7E-ACB4-4370-BEB1-AE56F288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13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44F5EE-829E-446C-B527-B3BF6377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5EDE20-F0FF-4E98-BE25-B0EBB7658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04DF8B-21C7-4B8D-BB31-50AA01FD1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10BFD-177A-42F1-BF7E-316FD6F1C448}" type="datetimeFigureOut">
              <a:rPr lang="zh-TW" altLang="en-US" smtClean="0"/>
              <a:t>2024/8/12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785479-05E0-4B49-9B9E-15C468C2B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814ED-8EBE-43BE-94DE-49CC57680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92462-59C9-4711-9A22-E245501A40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16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../homePage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CF4402-0F57-4743-962A-055A1623F6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t="58" r="4220" b="-5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69487F6-B474-4375-9AD2-F887037D2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3899" y="361950"/>
            <a:ext cx="7658099" cy="2287587"/>
          </a:xfrm>
        </p:spPr>
        <p:txBody>
          <a:bodyPr/>
          <a:lstStyle/>
          <a:p>
            <a:r>
              <a:rPr lang="en-US" altLang="zh-TW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MFEE54</a:t>
            </a:r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小專題發表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171ACBA-4AD4-4EC7-9F57-AB489C5F0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2" y="4631530"/>
            <a:ext cx="7105650" cy="827881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19_</a:t>
            </a:r>
            <a:r>
              <a:rPr lang="zh-TW" altLang="en-US" sz="32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蕭育蕙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3DCEE7B-F2FC-42CC-B1DD-4919583B511F}"/>
              </a:ext>
            </a:extLst>
          </p:cNvPr>
          <p:cNvSpPr txBox="1">
            <a:spLocks/>
          </p:cNvSpPr>
          <p:nvPr/>
        </p:nvSpPr>
        <p:spPr>
          <a:xfrm>
            <a:off x="4533901" y="2927548"/>
            <a:ext cx="7658099" cy="1090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咖啡熟豆專賣店</a:t>
            </a:r>
          </a:p>
        </p:txBody>
      </p:sp>
    </p:spTree>
    <p:extLst>
      <p:ext uri="{BB962C8B-B14F-4D97-AF65-F5344CB8AC3E}">
        <p14:creationId xmlns:p14="http://schemas.microsoft.com/office/powerpoint/2010/main" val="38496678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F012468-758F-4492-8A81-A1AC170C2B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1C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zh-TW" altLang="en-US" sz="4400" b="1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6" name="內容版面配置區 5">
            <a:hlinkClick r:id="rId2" action="ppaction://hlinkfile"/>
            <a:extLst>
              <a:ext uri="{FF2B5EF4-FFF2-40B4-BE49-F238E27FC236}">
                <a16:creationId xmlns:a16="http://schemas.microsoft.com/office/drawing/2014/main" id="{F76286F2-50B4-470C-8F76-C6F007FF1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91" y="1253331"/>
            <a:ext cx="4373538" cy="4351338"/>
          </a:xfrm>
        </p:spPr>
      </p:pic>
    </p:spTree>
    <p:extLst>
      <p:ext uri="{BB962C8B-B14F-4D97-AF65-F5344CB8AC3E}">
        <p14:creationId xmlns:p14="http://schemas.microsoft.com/office/powerpoint/2010/main" val="49459354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6B6F8B-3E9E-485C-B644-FEEE98F8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181"/>
            <a:ext cx="10515600" cy="176163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zh-TW" sz="4400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Thank You For Listening</a:t>
            </a:r>
            <a:endParaRPr lang="zh-TW" altLang="en-US" sz="4400" b="1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427428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99FE50F-223C-4570-97CC-B1444F5A2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7"/>
          <a:stretch/>
        </p:blipFill>
        <p:spPr>
          <a:xfrm>
            <a:off x="0" y="0"/>
            <a:ext cx="12192000" cy="6858000"/>
          </a:xfrm>
          <a:solidFill>
            <a:schemeClr val="bg1">
              <a:alpha val="60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D451AC-37CD-4A37-855D-65F489D8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60425"/>
            <a:ext cx="9296400" cy="1325563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B467FCB-AAF8-4362-97FA-A1CE2B52E9A8}"/>
              </a:ext>
            </a:extLst>
          </p:cNvPr>
          <p:cNvSpPr txBox="1"/>
          <p:nvPr/>
        </p:nvSpPr>
        <p:spPr>
          <a:xfrm>
            <a:off x="1524000" y="2551113"/>
            <a:ext cx="9296400" cy="34163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　選題動機 </a:t>
            </a:r>
            <a:endParaRPr lang="en-US" altLang="zh-TW" sz="3600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　使用工具</a:t>
            </a:r>
            <a:endParaRPr lang="en-US" altLang="zh-TW" sz="3600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　時程規劃</a:t>
            </a:r>
            <a:endParaRPr lang="en-US" altLang="zh-TW" sz="3600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　網站架構</a:t>
            </a:r>
            <a:endParaRPr lang="en-US" altLang="zh-TW" sz="3600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　問題與困境</a:t>
            </a:r>
            <a:endParaRPr lang="en-US" altLang="zh-TW" sz="3600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　資料來源</a:t>
            </a:r>
          </a:p>
        </p:txBody>
      </p:sp>
    </p:spTree>
    <p:extLst>
      <p:ext uri="{BB962C8B-B14F-4D97-AF65-F5344CB8AC3E}">
        <p14:creationId xmlns:p14="http://schemas.microsoft.com/office/powerpoint/2010/main" val="34159589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207DF56F-08AF-4353-9997-74F4092E3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" t="2965" r="769" b="1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DAEB304-4EF9-4372-B681-775DC910F0F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選題動機 </a:t>
            </a:r>
            <a:endParaRPr lang="zh-TW" altLang="en-US" b="1" dirty="0"/>
          </a:p>
        </p:txBody>
      </p:sp>
      <p:sp>
        <p:nvSpPr>
          <p:cNvPr id="19" name="內容版面配置區 18">
            <a:extLst>
              <a:ext uri="{FF2B5EF4-FFF2-40B4-BE49-F238E27FC236}">
                <a16:creationId xmlns:a16="http://schemas.microsoft.com/office/drawing/2014/main" id="{796C52AC-B7B2-4D28-8325-A6585FC6DDA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US" altLang="zh-TW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本身喜歡喝咖啡、蒐集世界各地咖啡店，因此選擇此主題作為本次小專題，並以近期台灣掀起的諧音梗話題作為命名契機，</a:t>
            </a:r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喝咖啡</a:t>
            </a:r>
            <a:r>
              <a:rPr lang="en-US" altLang="zh-TW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(her COFFEE)</a:t>
            </a:r>
            <a:r>
              <a:rPr lang="zh-TW" altLang="en-US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482B5D9-F811-4417-9803-2062ABDD3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6" y="4257026"/>
            <a:ext cx="5068824" cy="17789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692417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5093E698-3F48-4DAE-A24C-42FD99945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AADBFF5-144D-4AE3-85F3-2D65BC2DE5B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  <a:endParaRPr lang="zh-TW" altLang="en-US" b="1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0C386425-FBC2-4677-AD97-D180C75CDAD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F56D73F-165B-48E1-A809-9E26B0849860}"/>
              </a:ext>
            </a:extLst>
          </p:cNvPr>
          <p:cNvGrpSpPr/>
          <p:nvPr/>
        </p:nvGrpSpPr>
        <p:grpSpPr>
          <a:xfrm>
            <a:off x="838200" y="2459285"/>
            <a:ext cx="10307527" cy="3084017"/>
            <a:chOff x="838200" y="2459285"/>
            <a:chExt cx="10307527" cy="308401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E266BDA-C9AE-46EE-BDB1-93C7A387C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459285"/>
              <a:ext cx="3009001" cy="308401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6C69E91-2A2C-43B4-AED1-11CC10C6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3166" y="2732179"/>
              <a:ext cx="2572561" cy="2464139"/>
            </a:xfrm>
            <a:prstGeom prst="rect">
              <a:avLst/>
            </a:prstGeom>
          </p:spPr>
        </p:pic>
        <p:pic>
          <p:nvPicPr>
            <p:cNvPr id="9" name="內容版面配置區 15">
              <a:extLst>
                <a:ext uri="{FF2B5EF4-FFF2-40B4-BE49-F238E27FC236}">
                  <a16:creationId xmlns:a16="http://schemas.microsoft.com/office/drawing/2014/main" id="{88E75F49-C5FC-494A-834B-442EB47F7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678" y="3343275"/>
              <a:ext cx="2266305" cy="1807261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5CD0DB9-BF95-4850-9077-74B75B352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01" y="2932396"/>
              <a:ext cx="1692160" cy="2390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3880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D76045FF-3400-4680-A754-A3DB2583D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36"/>
          <a:stretch/>
        </p:blipFill>
        <p:spPr>
          <a:xfrm>
            <a:off x="0" y="8192"/>
            <a:ext cx="12192000" cy="685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35AC79-EAAC-42D6-8EC8-E78AEE3EEA3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 </a:t>
            </a:r>
            <a:r>
              <a:rPr lang="en-US" altLang="zh-TW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預計</a:t>
            </a:r>
            <a:endParaRPr lang="zh-TW" altLang="en-US" b="1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412F79-9794-45FE-BE2F-04ED9ED8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8" name="內容版面配置區 4">
            <a:extLst>
              <a:ext uri="{FF2B5EF4-FFF2-40B4-BE49-F238E27FC236}">
                <a16:creationId xmlns:a16="http://schemas.microsoft.com/office/drawing/2014/main" id="{D07DE5A8-39F3-4156-8C54-F15E9A54B3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9012336"/>
              </p:ext>
            </p:extLst>
          </p:nvPr>
        </p:nvGraphicFramePr>
        <p:xfrm>
          <a:off x="838200" y="1825624"/>
          <a:ext cx="10515600" cy="4589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9113133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199319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9012614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711862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5620317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188754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874233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37745104"/>
                    </a:ext>
                  </a:extLst>
                </a:gridCol>
              </a:tblGrid>
              <a:tr h="646066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7</a:t>
                      </a:r>
                      <a:r>
                        <a:rPr lang="zh-TW" altLang="en-US" sz="2400" dirty="0">
                          <a:solidFill>
                            <a:srgbClr val="765324"/>
                          </a:solidFill>
                        </a:rPr>
                        <a:t>月</a:t>
                      </a:r>
                    </a:p>
                  </a:txBody>
                  <a:tcPr anchor="ctr">
                    <a:solidFill>
                      <a:srgbClr val="F9F1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73174"/>
                  </a:ext>
                </a:extLst>
              </a:tr>
              <a:tr h="6460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12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15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16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01750"/>
                  </a:ext>
                </a:extLst>
              </a:tr>
              <a:tr h="646066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 err="1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Figma</a:t>
                      </a:r>
                      <a:r>
                        <a:rPr lang="zh-TW" altLang="en-US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打草稿 </a:t>
                      </a:r>
                      <a:r>
                        <a:rPr lang="en-US" altLang="zh-TW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找圖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 err="1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Figma</a:t>
                      </a:r>
                      <a:r>
                        <a:rPr lang="en-US" altLang="zh-TW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+ </a:t>
                      </a:r>
                      <a:r>
                        <a:rPr lang="zh-TW" altLang="en-US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首頁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3E38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首頁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altLang="en-US" sz="2000" kern="1200" dirty="0">
                        <a:solidFill>
                          <a:srgbClr val="76532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581617"/>
                  </a:ext>
                </a:extLst>
              </a:tr>
              <a:tr h="64606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19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20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21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22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23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24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25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 26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96122"/>
                  </a:ext>
                </a:extLst>
              </a:tr>
              <a:tr h="64606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/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首頁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關於我們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3E38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關於咖啡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92829"/>
                  </a:ext>
                </a:extLst>
              </a:tr>
              <a:tr h="64606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27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28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29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 anchor="ctr"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 anchor="ctr"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 anchor="ctr"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76888"/>
                  </a:ext>
                </a:extLst>
              </a:tr>
              <a:tr h="71321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關於咖啡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 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關於咖啡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–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endParaRPr lang="en-US" altLang="zh-TW" sz="2000" kern="1200" dirty="0">
                        <a:solidFill>
                          <a:srgbClr val="76532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Hand Drip + Roasting</a:t>
                      </a:r>
                      <a:endParaRPr lang="zh-TW" altLang="en-US" sz="2000" kern="1200" dirty="0">
                        <a:solidFill>
                          <a:srgbClr val="76532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54488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4">
            <a:extLst>
              <a:ext uri="{FF2B5EF4-FFF2-40B4-BE49-F238E27FC236}">
                <a16:creationId xmlns:a16="http://schemas.microsoft.com/office/drawing/2014/main" id="{B3C55469-0F9D-4E75-A412-F6BB2790A3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777053"/>
              </p:ext>
            </p:extLst>
          </p:nvPr>
        </p:nvGraphicFramePr>
        <p:xfrm>
          <a:off x="838200" y="1825625"/>
          <a:ext cx="10515600" cy="4589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9113133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199319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9012614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711862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5620317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188754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874233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37745104"/>
                    </a:ext>
                  </a:extLst>
                </a:gridCol>
              </a:tblGrid>
              <a:tr h="566255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TW" altLang="en-US" sz="2400" b="1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</a:p>
                  </a:txBody>
                  <a:tcPr anchor="ctr">
                    <a:solidFill>
                      <a:srgbClr val="F9F1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7317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01750"/>
                  </a:ext>
                </a:extLst>
              </a:tr>
              <a:tr h="1005840"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線上商店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 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產品頁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產品頁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購物車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2000" kern="1200" dirty="0">
                        <a:solidFill>
                          <a:srgbClr val="76532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購物車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會員中心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2000" kern="1200" dirty="0">
                        <a:solidFill>
                          <a:srgbClr val="76532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548165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96122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會員中心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網頁功能檢查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 PPT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2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D76045FF-3400-4680-A754-A3DB2583D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36"/>
          <a:stretch/>
        </p:blipFill>
        <p:spPr>
          <a:xfrm>
            <a:off x="0" y="8192"/>
            <a:ext cx="12192000" cy="685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35AC79-EAAC-42D6-8EC8-E78AEE3EEA3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時程規劃 </a:t>
            </a:r>
            <a:r>
              <a:rPr lang="en-US" altLang="zh-TW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endParaRPr lang="zh-TW" altLang="en-US" b="1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23A20D9-8D01-4809-9AA4-2FF09CB02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804873"/>
              </p:ext>
            </p:extLst>
          </p:nvPr>
        </p:nvGraphicFramePr>
        <p:xfrm>
          <a:off x="838200" y="2047620"/>
          <a:ext cx="10515600" cy="451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9113133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199319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9012614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7118625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5620317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188754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874233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37745104"/>
                    </a:ext>
                  </a:extLst>
                </a:gridCol>
              </a:tblGrid>
              <a:tr h="635036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7</a:t>
                      </a:r>
                      <a:r>
                        <a:rPr lang="zh-TW" altLang="en-US" sz="2400" dirty="0">
                          <a:solidFill>
                            <a:srgbClr val="765324"/>
                          </a:solidFill>
                        </a:rPr>
                        <a:t>月</a:t>
                      </a:r>
                    </a:p>
                  </a:txBody>
                  <a:tcPr anchor="ctr">
                    <a:solidFill>
                      <a:srgbClr val="F9F1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73174"/>
                  </a:ext>
                </a:extLst>
              </a:tr>
              <a:tr h="6350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12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15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16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01750"/>
                  </a:ext>
                </a:extLst>
              </a:tr>
              <a:tr h="635036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 err="1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Figma</a:t>
                      </a:r>
                      <a:r>
                        <a:rPr lang="zh-TW" altLang="en-US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打草稿 </a:t>
                      </a:r>
                      <a:r>
                        <a:rPr lang="en-US" altLang="zh-TW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找圖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dirty="0" err="1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Figma</a:t>
                      </a:r>
                      <a:r>
                        <a:rPr lang="en-US" altLang="zh-TW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+ </a:t>
                      </a:r>
                      <a:r>
                        <a:rPr lang="zh-TW" altLang="en-US" sz="20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首頁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首頁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581617"/>
                  </a:ext>
                </a:extLst>
              </a:tr>
              <a:tr h="63503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19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20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21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22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23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24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25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 26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96122"/>
                  </a:ext>
                </a:extLst>
              </a:tr>
              <a:tr h="6350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/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/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/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首頁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92829"/>
                  </a:ext>
                </a:extLst>
              </a:tr>
              <a:tr h="63503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27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28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2400" dirty="0">
                          <a:solidFill>
                            <a:srgbClr val="765324"/>
                          </a:solidFill>
                        </a:rPr>
                        <a:t>29</a:t>
                      </a: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sz="2400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 anchor="ctr"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 anchor="ctr"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 anchor="ctr"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76888"/>
                  </a:ext>
                </a:extLst>
              </a:tr>
              <a:tr h="6350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首頁 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關於我們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 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關於咖啡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 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關於咖啡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 roasting</a:t>
                      </a:r>
                      <a:endParaRPr lang="zh-TW" altLang="en-US" sz="2000" kern="1200" dirty="0">
                        <a:solidFill>
                          <a:srgbClr val="76532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54488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4">
            <a:extLst>
              <a:ext uri="{FF2B5EF4-FFF2-40B4-BE49-F238E27FC236}">
                <a16:creationId xmlns:a16="http://schemas.microsoft.com/office/drawing/2014/main" id="{B3C55469-0F9D-4E75-A412-F6BB2790A3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000984"/>
              </p:ext>
            </p:extLst>
          </p:nvPr>
        </p:nvGraphicFramePr>
        <p:xfrm>
          <a:off x="838200" y="2047621"/>
          <a:ext cx="10515600" cy="4511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9113133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19931950"/>
                    </a:ext>
                  </a:extLst>
                </a:gridCol>
                <a:gridCol w="1760508">
                  <a:extLst>
                    <a:ext uri="{9D8B030D-6E8A-4147-A177-3AD203B41FA5}">
                      <a16:colId xmlns:a16="http://schemas.microsoft.com/office/drawing/2014/main" val="3490126144"/>
                    </a:ext>
                  </a:extLst>
                </a:gridCol>
                <a:gridCol w="1500996">
                  <a:extLst>
                    <a:ext uri="{9D8B030D-6E8A-4147-A177-3AD203B41FA5}">
                      <a16:colId xmlns:a16="http://schemas.microsoft.com/office/drawing/2014/main" val="471186259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1756203174"/>
                    </a:ext>
                  </a:extLst>
                </a:gridCol>
                <a:gridCol w="1375194">
                  <a:extLst>
                    <a:ext uri="{9D8B030D-6E8A-4147-A177-3AD203B41FA5}">
                      <a16:colId xmlns:a16="http://schemas.microsoft.com/office/drawing/2014/main" val="371887544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1874233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37745104"/>
                    </a:ext>
                  </a:extLst>
                </a:gridCol>
              </a:tblGrid>
              <a:tr h="564326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TW" altLang="en-US" sz="2400" b="1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</a:p>
                  </a:txBody>
                  <a:tcPr anchor="ctr">
                    <a:solidFill>
                      <a:srgbClr val="F9F1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73174"/>
                  </a:ext>
                </a:extLst>
              </a:tr>
              <a:tr h="964033"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01750"/>
                  </a:ext>
                </a:extLst>
              </a:tr>
              <a:tr h="1054830"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關於咖啡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–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Hand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Drip</a:t>
                      </a:r>
                      <a:endParaRPr lang="zh-TW" altLang="en-US" sz="2000" kern="1200" dirty="0">
                        <a:solidFill>
                          <a:srgbClr val="76532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000" kern="120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線上商店</a:t>
                      </a:r>
                      <a:endParaRPr lang="zh-TW" altLang="en-US" sz="2000" kern="1200" dirty="0">
                        <a:solidFill>
                          <a:srgbClr val="76532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000" kern="120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線上商店 </a:t>
                      </a:r>
                      <a:r>
                        <a:rPr lang="en-US" altLang="zh-TW" sz="2000" kern="120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 </a:t>
                      </a:r>
                      <a:r>
                        <a:rPr lang="zh-TW" altLang="en-US" sz="2000" kern="120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產品頁</a:t>
                      </a:r>
                      <a:endParaRPr lang="zh-TW" altLang="en-US" sz="2000" kern="1200" dirty="0">
                        <a:solidFill>
                          <a:srgbClr val="765324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RWD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首頁輪播圖</a:t>
                      </a: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08363"/>
                  </a:ext>
                </a:extLst>
              </a:tr>
              <a:tr h="96403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TW" sz="2400" kern="1200" dirty="0">
                          <a:solidFill>
                            <a:srgbClr val="765324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296122"/>
                  </a:ext>
                </a:extLst>
              </a:tr>
              <a:tr h="96403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首頁區塊調整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網頁功能檢查 </a:t>
                      </a:r>
                      <a:r>
                        <a:rPr lang="en-US" altLang="zh-TW" sz="2000" kern="1200" dirty="0">
                          <a:solidFill>
                            <a:srgbClr val="765324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 PPT</a:t>
                      </a: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3E38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TW" altLang="en-US" sz="2400" kern="1200" dirty="0">
                        <a:solidFill>
                          <a:srgbClr val="76532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rgbClr val="765324"/>
                        </a:solidFill>
                      </a:endParaRPr>
                    </a:p>
                  </a:txBody>
                  <a:tcPr>
                    <a:solidFill>
                      <a:srgbClr val="FDFAE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D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628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061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7">
            <a:extLst>
              <a:ext uri="{FF2B5EF4-FFF2-40B4-BE49-F238E27FC236}">
                <a16:creationId xmlns:a16="http://schemas.microsoft.com/office/drawing/2014/main" id="{C6DA43F3-7684-417F-AB3F-2E2EB071C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D6D130A2-9550-43A3-814E-ED39523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629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8024C6-4559-459A-AA60-BE7742B902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zh-TW" altLang="en-US" b="1" dirty="0"/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3966980-FFCC-49B6-B444-4EB920D37E1F}"/>
              </a:ext>
            </a:extLst>
          </p:cNvPr>
          <p:cNvGrpSpPr/>
          <p:nvPr/>
        </p:nvGrpSpPr>
        <p:grpSpPr>
          <a:xfrm>
            <a:off x="1259391" y="2121615"/>
            <a:ext cx="9673218" cy="4067648"/>
            <a:chOff x="906780" y="2990258"/>
            <a:chExt cx="9673218" cy="4067648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F296CB50-A4B3-4FC4-9B44-14AFF24E757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060" y="3174924"/>
              <a:ext cx="449580" cy="0"/>
            </a:xfrm>
            <a:prstGeom prst="line">
              <a:avLst/>
            </a:prstGeom>
            <a:ln w="38100">
              <a:solidFill>
                <a:srgbClr val="76532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0DA6A478-A9E7-4FF0-9861-5120D069D367}"/>
                </a:ext>
              </a:extLst>
            </p:cNvPr>
            <p:cNvGrpSpPr/>
            <p:nvPr/>
          </p:nvGrpSpPr>
          <p:grpSpPr>
            <a:xfrm>
              <a:off x="906780" y="2990258"/>
              <a:ext cx="9673218" cy="4067648"/>
              <a:chOff x="906780" y="2990258"/>
              <a:chExt cx="9673218" cy="4067648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077E84FB-EF29-4D87-8144-A528C217F10E}"/>
                  </a:ext>
                </a:extLst>
              </p:cNvPr>
              <p:cNvGrpSpPr/>
              <p:nvPr/>
            </p:nvGrpSpPr>
            <p:grpSpPr>
              <a:xfrm>
                <a:off x="906780" y="2990258"/>
                <a:ext cx="9673218" cy="4067648"/>
                <a:chOff x="838200" y="2975018"/>
                <a:chExt cx="9673218" cy="4067648"/>
              </a:xfrm>
            </p:grpSpPr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35850692-5E31-4288-94A9-8450046E4660}"/>
                    </a:ext>
                  </a:extLst>
                </p:cNvPr>
                <p:cNvSpPr txBox="1"/>
                <p:nvPr/>
              </p:nvSpPr>
              <p:spPr>
                <a:xfrm>
                  <a:off x="838200" y="4374443"/>
                  <a:ext cx="1908000" cy="369332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her COFFEE</a:t>
                  </a:r>
                  <a:r>
                    <a:rPr lang="zh-TW" altLang="en-US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首頁</a:t>
                  </a:r>
                </a:p>
              </p:txBody>
            </p:sp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1268C269-EF49-440D-9032-0C6AFF39D9E2}"/>
                    </a:ext>
                  </a:extLst>
                </p:cNvPr>
                <p:cNvSpPr txBox="1"/>
                <p:nvPr/>
              </p:nvSpPr>
              <p:spPr>
                <a:xfrm>
                  <a:off x="3584400" y="6673334"/>
                  <a:ext cx="1800000" cy="369332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最新消息</a:t>
                  </a:r>
                </a:p>
              </p:txBody>
            </p:sp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EE994C01-01B4-4138-BA34-F5ED2B6964DB}"/>
                    </a:ext>
                  </a:extLst>
                </p:cNvPr>
                <p:cNvSpPr txBox="1"/>
                <p:nvPr/>
              </p:nvSpPr>
              <p:spPr>
                <a:xfrm>
                  <a:off x="3584400" y="5097437"/>
                  <a:ext cx="1800000" cy="369332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線上商店</a:t>
                  </a:r>
                </a:p>
              </p:txBody>
            </p:sp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0D6BF4B-2FB9-4065-A573-A40327EBED9C}"/>
                    </a:ext>
                  </a:extLst>
                </p:cNvPr>
                <p:cNvSpPr txBox="1"/>
                <p:nvPr/>
              </p:nvSpPr>
              <p:spPr>
                <a:xfrm>
                  <a:off x="3584400" y="2975018"/>
                  <a:ext cx="1800000" cy="369332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關於我們</a:t>
                  </a:r>
                </a:p>
              </p:txBody>
            </p: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49211430-70EF-45DB-8148-2AFFC86FA95B}"/>
                    </a:ext>
                  </a:extLst>
                </p:cNvPr>
                <p:cNvSpPr txBox="1"/>
                <p:nvPr/>
              </p:nvSpPr>
              <p:spPr>
                <a:xfrm>
                  <a:off x="3584400" y="3720722"/>
                  <a:ext cx="1800000" cy="369332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關於咖啡</a:t>
                  </a:r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A20AFD12-8BEB-4A3D-964F-6828741E364F}"/>
                    </a:ext>
                  </a:extLst>
                </p:cNvPr>
                <p:cNvSpPr txBox="1"/>
                <p:nvPr/>
              </p:nvSpPr>
              <p:spPr>
                <a:xfrm>
                  <a:off x="6147964" y="5066113"/>
                  <a:ext cx="1800000" cy="646331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產品分類</a:t>
                  </a:r>
                  <a:endParaRPr lang="en-US" altLang="zh-TW" dirty="0">
                    <a:solidFill>
                      <a:srgbClr val="76532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en-US" altLang="zh-TW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(</a:t>
                  </a:r>
                  <a:r>
                    <a:rPr lang="zh-TW" altLang="en-US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依國家</a:t>
                  </a:r>
                  <a:r>
                    <a:rPr lang="en-US" altLang="zh-TW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)</a:t>
                  </a:r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723BA604-F354-4827-922D-776D4AE7E972}"/>
                    </a:ext>
                  </a:extLst>
                </p:cNvPr>
                <p:cNvSpPr txBox="1"/>
                <p:nvPr/>
              </p:nvSpPr>
              <p:spPr>
                <a:xfrm>
                  <a:off x="6152035" y="3686621"/>
                  <a:ext cx="1800000" cy="369332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Roasting</a:t>
                  </a:r>
                  <a:endParaRPr lang="zh-TW" altLang="en-US" dirty="0">
                    <a:solidFill>
                      <a:srgbClr val="76532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0ED6ACC5-7ACA-4DD5-9163-8B0E18BB21CA}"/>
                    </a:ext>
                  </a:extLst>
                </p:cNvPr>
                <p:cNvSpPr txBox="1"/>
                <p:nvPr/>
              </p:nvSpPr>
              <p:spPr>
                <a:xfrm>
                  <a:off x="6152035" y="6673334"/>
                  <a:ext cx="1800000" cy="369332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消息內容</a:t>
                  </a:r>
                </a:p>
              </p:txBody>
            </p:sp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02760AFC-61AE-40DF-9912-000E10433F36}"/>
                    </a:ext>
                  </a:extLst>
                </p:cNvPr>
                <p:cNvSpPr txBox="1"/>
                <p:nvPr/>
              </p:nvSpPr>
              <p:spPr>
                <a:xfrm>
                  <a:off x="6147964" y="4237303"/>
                  <a:ext cx="1800000" cy="369332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Hand Drip</a:t>
                  </a:r>
                  <a:endParaRPr lang="zh-TW" altLang="en-US" dirty="0">
                    <a:solidFill>
                      <a:srgbClr val="76532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872C9169-6853-4610-BD5D-E90DEF257AF7}"/>
                    </a:ext>
                  </a:extLst>
                </p:cNvPr>
                <p:cNvSpPr txBox="1"/>
                <p:nvPr/>
              </p:nvSpPr>
              <p:spPr>
                <a:xfrm>
                  <a:off x="8711418" y="5097437"/>
                  <a:ext cx="1800000" cy="369332"/>
                </a:xfrm>
                <a:prstGeom prst="rect">
                  <a:avLst/>
                </a:prstGeom>
                <a:solidFill>
                  <a:srgbClr val="F9F1C0"/>
                </a:solidFill>
                <a:ln w="57150">
                  <a:solidFill>
                    <a:srgbClr val="F3E385"/>
                  </a:solidFill>
                </a:ln>
                <a:effectLst>
                  <a:outerShdw blurRad="63500" dist="38100" dir="3000000" algn="tl" rotWithShape="0">
                    <a:srgbClr val="765324"/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zh-TW" altLang="en-US" dirty="0">
                      <a:solidFill>
                        <a:srgbClr val="765324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產品頁面</a:t>
                  </a:r>
                </a:p>
              </p:txBody>
            </p:sp>
          </p:grp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8A0AE8BD-FF46-4DF9-836E-189C994ED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2740" y="4574349"/>
                <a:ext cx="274320" cy="0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D7D89350-E2B6-455E-ABF5-6D081985E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3800" y="3174924"/>
                <a:ext cx="0" cy="3690696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8F119B70-DAAF-44E0-B596-11CEF1EA2D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7060" y="6865620"/>
                <a:ext cx="449580" cy="0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A7133EFD-EB43-4B82-9350-BD9749D93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7060" y="5297343"/>
                <a:ext cx="449580" cy="0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01744724-10B0-4510-8962-FA5B08720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7060" y="3920628"/>
                <a:ext cx="449580" cy="0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ACBE0C63-399F-41AD-903F-F5FF7A604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6880" y="6858000"/>
                <a:ext cx="640080" cy="7620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C31DE29A-7414-4AC0-BE7B-1A71DD1D1A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6880" y="5289723"/>
                <a:ext cx="640080" cy="7620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2D042916-5E24-4D28-91EB-627C2956E1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7195" y="3911222"/>
                <a:ext cx="640080" cy="7620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1438D6B4-A4C0-4E0D-BE37-85E4CEEFE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6920" y="3929083"/>
                <a:ext cx="0" cy="508126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9814045F-976A-4B31-BD85-EE242CC0A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1680" y="4439558"/>
                <a:ext cx="335280" cy="0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CF4D7660-FF65-4BD0-805E-CDB43D00A1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7200" y="5282103"/>
                <a:ext cx="641111" cy="0"/>
              </a:xfrm>
              <a:prstGeom prst="line">
                <a:avLst/>
              </a:prstGeom>
              <a:ln w="38100">
                <a:solidFill>
                  <a:srgbClr val="765324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4463522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CFA85E1A-85CE-4299-819D-FF39F70C1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E8024C6-4559-459A-AA60-BE7742B902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問題與困境</a:t>
            </a:r>
            <a:endParaRPr lang="zh-TW" altLang="en-US" b="1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2E15ED8-59A9-4F66-8C04-EF171DFAF79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US" altLang="zh-TW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在最新消息頁面試套用</a:t>
            </a:r>
            <a:r>
              <a:rPr lang="en-US" altLang="zh-TW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時，發現部分</a:t>
            </a:r>
            <a:r>
              <a:rPr lang="en-US" altLang="zh-TW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無法正常作用，調整後有些內容跟效果依然無法如期顯示，影響了撰寫時間，因此會員中心與購物車頁面並未如期完成。</a:t>
            </a:r>
            <a:endParaRPr lang="en-US" altLang="zh-TW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69949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C004BF0-FA57-4667-9A48-30603E295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E8024C6-4559-459A-AA60-BE7742B902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zh-TW" altLang="en-US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B4F7F7-C4F1-4F0C-A83B-4EC75E25680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>
            <a:normAutofit fontScale="92500" lnSpcReduction="20000"/>
          </a:bodyPr>
          <a:lstStyle/>
          <a:p>
            <a:endParaRPr lang="en-US" altLang="zh-TW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圖片來源:</a:t>
            </a:r>
          </a:p>
          <a:p>
            <a:pPr marL="0" indent="0">
              <a:buNone/>
            </a:pPr>
            <a:r>
              <a:rPr lang="zh-TW" altLang="zh-TW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iStock</a:t>
            </a:r>
          </a:p>
          <a:p>
            <a:pPr marL="0" indent="0">
              <a:buNone/>
            </a:pPr>
            <a:r>
              <a:rPr lang="zh-TW" altLang="zh-TW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</a:p>
          <a:p>
            <a:pPr marL="0" indent="0">
              <a:buNone/>
            </a:pPr>
            <a:r>
              <a:rPr lang="zh-TW" altLang="zh-TW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</a:p>
          <a:p>
            <a:r>
              <a:rPr lang="zh-TW" altLang="zh-TW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logo來源:</a:t>
            </a:r>
          </a:p>
          <a:p>
            <a:pPr marL="0" indent="0">
              <a:buNone/>
            </a:pPr>
            <a:r>
              <a:rPr lang="zh-TW" altLang="zh-TW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logo製作器</a:t>
            </a:r>
          </a:p>
          <a:p>
            <a:pPr marL="0" indent="0">
              <a:buNone/>
            </a:pPr>
            <a:r>
              <a:rPr lang="zh-TW" altLang="zh-TW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</a:p>
          <a:p>
            <a:r>
              <a:rPr lang="zh-TW" altLang="zh-TW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icon來源:</a:t>
            </a:r>
          </a:p>
          <a:p>
            <a:pPr marL="0" indent="0">
              <a:buNone/>
            </a:pPr>
            <a:r>
              <a:rPr lang="zh-TW" altLang="zh-TW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Flaticon</a:t>
            </a:r>
          </a:p>
          <a:p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709B280-9C2E-466B-B337-8F271C51480E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257801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600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資料參考</a:t>
            </a:r>
            <a:r>
              <a:rPr lang="en-US" altLang="zh-TW" sz="2600" b="1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en-US" altLang="zh-TW" sz="26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W3School</a:t>
            </a:r>
          </a:p>
          <a:p>
            <a:pPr marL="0" indent="0">
              <a:buNone/>
            </a:pPr>
            <a:r>
              <a:rPr lang="en-US" altLang="zh-TW" sz="26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</a:p>
          <a:p>
            <a:pPr marL="0" indent="0">
              <a:buNone/>
            </a:pPr>
            <a:r>
              <a:rPr lang="en-US" altLang="zh-TW" sz="2600" dirty="0" err="1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Mdn</a:t>
            </a:r>
            <a:endParaRPr lang="en-US" altLang="zh-TW" sz="2600" dirty="0">
              <a:solidFill>
                <a:srgbClr val="7653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600" dirty="0">
                <a:solidFill>
                  <a:srgbClr val="7653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Swiper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1641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382</Words>
  <Application>Microsoft Office PowerPoint</Application>
  <PresentationFormat>寬螢幕</PresentationFormat>
  <Paragraphs>141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Calibri Light</vt:lpstr>
      <vt:lpstr>Office 佈景主題</vt:lpstr>
      <vt:lpstr>MFEE54小專題發表</vt:lpstr>
      <vt:lpstr>目錄</vt:lpstr>
      <vt:lpstr>選題動機 </vt:lpstr>
      <vt:lpstr>使用工具</vt:lpstr>
      <vt:lpstr>時程規劃 – 預計</vt:lpstr>
      <vt:lpstr>時程規劃 - 實際</vt:lpstr>
      <vt:lpstr>網站架構</vt:lpstr>
      <vt:lpstr>問題與困境</vt:lpstr>
      <vt:lpstr>資料來源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MFEE54小專題發表</dc:title>
  <dc:creator>User</dc:creator>
  <cp:lastModifiedBy>User</cp:lastModifiedBy>
  <cp:revision>37</cp:revision>
  <dcterms:created xsi:type="dcterms:W3CDTF">2024-08-09T08:43:06Z</dcterms:created>
  <dcterms:modified xsi:type="dcterms:W3CDTF">2024-08-12T08:39:22Z</dcterms:modified>
</cp:coreProperties>
</file>